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1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Footlight MT Light" panose="0204060206030A020304" pitchFamily="18" charset="0"/>
      <p:regular r:id="rId21"/>
    </p:embeddedFont>
    <p:embeddedFont>
      <p:font typeface="Geist" panose="020B060402020202020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3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5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7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6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2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1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061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61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2313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945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69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606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43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6977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356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74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34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528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849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69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12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0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807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8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22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89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08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279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735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50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14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77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6335"/>
            <a:ext cx="7556421" cy="1934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Footlight MT Light" panose="0204060206030A020304" pitchFamily="18" charset="0"/>
                <a:ea typeface="Geist Bold" pitchFamily="34" charset="-122"/>
                <a:cs typeface="Geist Bold" pitchFamily="34" charset="-120"/>
              </a:rPr>
              <a:t>MovieRec: Database-Driven Movie Recommendation System</a:t>
            </a:r>
            <a:endParaRPr lang="en-US" sz="3900" dirty="0">
              <a:latin typeface="Footlight MT Light" panose="0204060206030A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108876"/>
            <a:ext cx="7556421" cy="161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 comprehensive MySQL database project designed to power intelligent movie recommendations through user interactions, ratings, and collaborative filtering.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950" dirty="0">
              <a:solidFill>
                <a:srgbClr val="EBEDF0"/>
              </a:solidFill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Team : BingeBuddy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5025079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Team Members :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80190" y="5545978"/>
            <a:ext cx="35361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Daksh Shah</a:t>
            </a: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(24BCP240)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982580"/>
            <a:ext cx="35361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Mahir Shah</a:t>
            </a: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(24BCP261)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6210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318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Conclusion &amp; 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2608898"/>
            <a:ext cx="7556421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MovieRec successfully demonstrates comprehensive database design, implementation, and querying for a movie recommendation system. The 12-table normalized schema prevents redundancy and ensures data integrity. Complex recommendation engines leverage CTEs for logical separation of multi-step logic. Key technical achievements include atomic rating updates and dynamic query construction.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204" y="4392573"/>
            <a:ext cx="297656" cy="2976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8632" y="4380190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Current Strengths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438632" y="4821793"/>
            <a:ext cx="691157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Normalized schema, referential integrity, atomic operations, three recommendation algorithms, 26K+ records for testing.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204" y="5747028"/>
            <a:ext cx="297656" cy="2976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8632" y="5734645"/>
            <a:ext cx="2565202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Future Optimizations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1438632" y="6176248"/>
            <a:ext cx="6911578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dirty="0"/>
              <a:t>Future work could involve database-level optimizations, such as adding indexes to frequently queried columns (</a:t>
            </a:r>
            <a:r>
              <a:rPr lang="en-IN" dirty="0" err="1"/>
              <a:t>movies.title</a:t>
            </a:r>
            <a:r>
              <a:rPr lang="en-IN" dirty="0"/>
              <a:t>, </a:t>
            </a:r>
            <a:r>
              <a:rPr lang="en-IN" dirty="0" err="1"/>
              <a:t>ratings.movie_id</a:t>
            </a:r>
            <a:r>
              <a:rPr lang="en-IN" dirty="0"/>
              <a:t>) to improve the performance of searches and</a:t>
            </a:r>
            <a:r>
              <a:rPr lang="en-IN" b="1" dirty="0"/>
              <a:t> </a:t>
            </a:r>
            <a:r>
              <a:rPr lang="en-IN" dirty="0"/>
              <a:t>joins.</a:t>
            </a:r>
          </a:p>
        </p:txBody>
      </p:sp>
    </p:spTree>
    <p:extLst>
      <p:ext uri="{BB962C8B-B14F-4D97-AF65-F5344CB8AC3E}">
        <p14:creationId xmlns:p14="http://schemas.microsoft.com/office/powerpoint/2010/main" val="571658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3285" y="376169"/>
            <a:ext cx="7390924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Project Overview &amp; Objectives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63285" y="151714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Core Mission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63284" y="2038044"/>
            <a:ext cx="11309615" cy="838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Design and implement a robust, scalable MySQL database (movie_rec_db) to serve as the central repository for users, movies, and their interactions. The system supports user authentication, movie browsing, rating submissions, and personalized recommendations.</a:t>
            </a:r>
            <a:endParaRPr lang="en-US" sz="1550" dirty="0"/>
          </a:p>
        </p:txBody>
      </p:sp>
      <p:sp>
        <p:nvSpPr>
          <p:cNvPr id="9" name="Text 0"/>
          <p:cNvSpPr/>
          <p:nvPr/>
        </p:nvSpPr>
        <p:spPr>
          <a:xfrm>
            <a:off x="488990" y="3487023"/>
            <a:ext cx="10739438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Requirements Analysis: Data &amp; Functionality</a:t>
            </a:r>
            <a:endParaRPr lang="en-US" sz="3900" dirty="0"/>
          </a:p>
        </p:txBody>
      </p:sp>
      <p:sp>
        <p:nvSpPr>
          <p:cNvPr id="10" name="Shape 1"/>
          <p:cNvSpPr/>
          <p:nvPr/>
        </p:nvSpPr>
        <p:spPr>
          <a:xfrm>
            <a:off x="488990" y="4528820"/>
            <a:ext cx="4215289" cy="2779157"/>
          </a:xfrm>
          <a:prstGeom prst="roundRect">
            <a:avLst>
              <a:gd name="adj" fmla="val 299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2"/>
          <p:cNvSpPr/>
          <p:nvPr/>
        </p:nvSpPr>
        <p:spPr>
          <a:xfrm>
            <a:off x="710208" y="4750038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Data Entities</a:t>
            </a:r>
            <a:endParaRPr lang="en-US" sz="1950" dirty="0"/>
          </a:p>
        </p:txBody>
      </p:sp>
      <p:sp>
        <p:nvSpPr>
          <p:cNvPr id="12" name="Text 3"/>
          <p:cNvSpPr/>
          <p:nvPr/>
        </p:nvSpPr>
        <p:spPr>
          <a:xfrm>
            <a:off x="710208" y="5191641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 credentials &amp; timestamps</a:t>
            </a:r>
            <a:endParaRPr lang="en-US" sz="1550" dirty="0"/>
          </a:p>
        </p:txBody>
      </p:sp>
      <p:sp>
        <p:nvSpPr>
          <p:cNvPr id="13" name="Text 4"/>
          <p:cNvSpPr/>
          <p:nvPr/>
        </p:nvSpPr>
        <p:spPr>
          <a:xfrm>
            <a:off x="710208" y="5519063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 details &amp; metadata</a:t>
            </a:r>
            <a:endParaRPr lang="en-US" sz="1550" dirty="0"/>
          </a:p>
        </p:txBody>
      </p:sp>
      <p:sp>
        <p:nvSpPr>
          <p:cNvPr id="14" name="Text 5"/>
          <p:cNvSpPr/>
          <p:nvPr/>
        </p:nvSpPr>
        <p:spPr>
          <a:xfrm>
            <a:off x="710208" y="5846485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Actors &amp; directors info</a:t>
            </a:r>
            <a:endParaRPr lang="en-US" sz="1550" dirty="0"/>
          </a:p>
        </p:txBody>
      </p:sp>
      <p:sp>
        <p:nvSpPr>
          <p:cNvPr id="15" name="Text 6"/>
          <p:cNvSpPr/>
          <p:nvPr/>
        </p:nvSpPr>
        <p:spPr>
          <a:xfrm>
            <a:off x="710208" y="6173907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Genres taxonomy</a:t>
            </a:r>
            <a:endParaRPr lang="en-US" sz="1550" dirty="0"/>
          </a:p>
        </p:txBody>
      </p:sp>
      <p:sp>
        <p:nvSpPr>
          <p:cNvPr id="16" name="Text 7"/>
          <p:cNvSpPr/>
          <p:nvPr/>
        </p:nvSpPr>
        <p:spPr>
          <a:xfrm>
            <a:off x="710208" y="6501328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Ratings &amp; reviews</a:t>
            </a:r>
            <a:endParaRPr lang="en-US" sz="1550" dirty="0"/>
          </a:p>
        </p:txBody>
      </p:sp>
      <p:sp>
        <p:nvSpPr>
          <p:cNvPr id="17" name="Text 8"/>
          <p:cNvSpPr/>
          <p:nvPr/>
        </p:nvSpPr>
        <p:spPr>
          <a:xfrm>
            <a:off x="710208" y="6828750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Watchlists</a:t>
            </a:r>
            <a:endParaRPr lang="en-US" sz="1550" dirty="0"/>
          </a:p>
        </p:txBody>
      </p:sp>
      <p:sp>
        <p:nvSpPr>
          <p:cNvPr id="18" name="Shape 9"/>
          <p:cNvSpPr/>
          <p:nvPr/>
        </p:nvSpPr>
        <p:spPr>
          <a:xfrm>
            <a:off x="4902637" y="4528820"/>
            <a:ext cx="4215408" cy="2779157"/>
          </a:xfrm>
          <a:prstGeom prst="roundRect">
            <a:avLst>
              <a:gd name="adj" fmla="val 299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9" name="Text 10"/>
          <p:cNvSpPr/>
          <p:nvPr/>
        </p:nvSpPr>
        <p:spPr>
          <a:xfrm>
            <a:off x="5123855" y="4750038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Core Operations</a:t>
            </a:r>
            <a:endParaRPr lang="en-US" sz="1950" dirty="0"/>
          </a:p>
        </p:txBody>
      </p:sp>
      <p:sp>
        <p:nvSpPr>
          <p:cNvPr id="20" name="Text 11"/>
          <p:cNvSpPr/>
          <p:nvPr/>
        </p:nvSpPr>
        <p:spPr>
          <a:xfrm>
            <a:off x="5123855" y="5191641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 authentication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5123855" y="5519063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 search &amp; filtering</a:t>
            </a:r>
            <a:endParaRPr lang="en-US" sz="1550" dirty="0"/>
          </a:p>
        </p:txBody>
      </p:sp>
      <p:sp>
        <p:nvSpPr>
          <p:cNvPr id="22" name="Text 13"/>
          <p:cNvSpPr/>
          <p:nvPr/>
        </p:nvSpPr>
        <p:spPr>
          <a:xfrm>
            <a:off x="5123855" y="5846485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Rating management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5123855" y="6173907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Watchlist creation</a:t>
            </a:r>
            <a:endParaRPr lang="en-US" sz="1550" dirty="0"/>
          </a:p>
        </p:txBody>
      </p:sp>
      <p:sp>
        <p:nvSpPr>
          <p:cNvPr id="24" name="Text 15"/>
          <p:cNvSpPr/>
          <p:nvPr/>
        </p:nvSpPr>
        <p:spPr>
          <a:xfrm>
            <a:off x="5123855" y="6501328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Recommendation generation</a:t>
            </a:r>
            <a:endParaRPr lang="en-US" sz="1550" dirty="0"/>
          </a:p>
        </p:txBody>
      </p:sp>
      <p:sp>
        <p:nvSpPr>
          <p:cNvPr id="25" name="Text 16"/>
          <p:cNvSpPr/>
          <p:nvPr/>
        </p:nvSpPr>
        <p:spPr>
          <a:xfrm>
            <a:off x="5123855" y="6828750"/>
            <a:ext cx="377297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Admin functions</a:t>
            </a:r>
            <a:endParaRPr lang="en-US" sz="1550" dirty="0"/>
          </a:p>
        </p:txBody>
      </p:sp>
      <p:sp>
        <p:nvSpPr>
          <p:cNvPr id="26" name="Shape 17"/>
          <p:cNvSpPr/>
          <p:nvPr/>
        </p:nvSpPr>
        <p:spPr>
          <a:xfrm>
            <a:off x="9316403" y="4528820"/>
            <a:ext cx="4215289" cy="2779157"/>
          </a:xfrm>
          <a:prstGeom prst="roundRect">
            <a:avLst>
              <a:gd name="adj" fmla="val 299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7" name="Text 18"/>
          <p:cNvSpPr/>
          <p:nvPr/>
        </p:nvSpPr>
        <p:spPr>
          <a:xfrm>
            <a:off x="9537621" y="4750038"/>
            <a:ext cx="290226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Recommendation Types</a:t>
            </a:r>
            <a:endParaRPr lang="en-US" sz="1950" dirty="0"/>
          </a:p>
        </p:txBody>
      </p:sp>
      <p:sp>
        <p:nvSpPr>
          <p:cNvPr id="28" name="Text 19"/>
          <p:cNvSpPr/>
          <p:nvPr/>
        </p:nvSpPr>
        <p:spPr>
          <a:xfrm>
            <a:off x="9537621" y="5191641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Popularity-based</a:t>
            </a:r>
            <a:endParaRPr lang="en-US" sz="1550" dirty="0"/>
          </a:p>
        </p:txBody>
      </p:sp>
      <p:sp>
        <p:nvSpPr>
          <p:cNvPr id="29" name="Text 20"/>
          <p:cNvSpPr/>
          <p:nvPr/>
        </p:nvSpPr>
        <p:spPr>
          <a:xfrm>
            <a:off x="9537621" y="5519063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Content-based</a:t>
            </a:r>
            <a:endParaRPr lang="en-US" sz="1550" dirty="0"/>
          </a:p>
        </p:txBody>
      </p:sp>
      <p:sp>
        <p:nvSpPr>
          <p:cNvPr id="30" name="Text 21"/>
          <p:cNvSpPr/>
          <p:nvPr/>
        </p:nvSpPr>
        <p:spPr>
          <a:xfrm>
            <a:off x="9537621" y="5846485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Collaborative filtering</a:t>
            </a:r>
            <a:endParaRPr lang="en-US" sz="1550" dirty="0"/>
          </a:p>
        </p:txBody>
      </p:sp>
      <p:sp>
        <p:nvSpPr>
          <p:cNvPr id="31" name="Text 22"/>
          <p:cNvSpPr/>
          <p:nvPr/>
        </p:nvSpPr>
        <p:spPr>
          <a:xfrm>
            <a:off x="9537621" y="6173907"/>
            <a:ext cx="3772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Personalized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597957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721"/>
            <a:ext cx="11206282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Conceptual Design: Entity-Relationship Model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65310"/>
            <a:ext cx="13042821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database comprises 12 tables organized around core entities and junction tables for many-to-many relationships. Users create ratings and reviews for movies. Movies are associated with multiple genres, actors, and directors through junction tables. Watchlists allow users to organize movies for future viewing.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54091" y="3439716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Core Entities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881318"/>
            <a:ext cx="3941207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Users, Movies, Genres, Actors, Directors, Reviews, Watchlists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51785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36766" y="3811369"/>
            <a:ext cx="29694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895284" y="3439716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Relationships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895284" y="3881318"/>
            <a:ext cx="394132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Ratings (user-movie), Movie-Genres, Movie-Actors, Movie-Directors</a:t>
            </a:r>
            <a:endParaRPr lang="en-US" sz="15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51785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96335" y="3811369"/>
            <a:ext cx="29694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895284" y="5871091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Junction Tables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895284" y="6312694"/>
            <a:ext cx="394132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Ratings, Movie_Genres, Movie_Actors, Movie_Directors, Watchlist_Items</a:t>
            </a:r>
            <a:endParaRPr lang="en-US" sz="15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851785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96335" y="6070937"/>
            <a:ext cx="29694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2254091" y="5871091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Design Compliance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93790" y="6312694"/>
            <a:ext cx="3941207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12 tables exceed requirement (≥10 relations for N=2)</a:t>
            </a:r>
            <a:endParaRPr lang="en-US" sz="15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51785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36766" y="6070937"/>
            <a:ext cx="29694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4</a:t>
            </a:r>
            <a:endParaRPr lang="en-US" sz="2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3281D8-6F43-9873-F4F8-EB9A10FC0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021" y="2851785"/>
            <a:ext cx="4646607" cy="47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5593"/>
            <a:ext cx="8547140" cy="548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3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Relational Schema &amp; SQL Implementation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810464"/>
            <a:ext cx="13042821" cy="438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schema enforces data integrity through PRIMARY KEYs, FOREIGN KEYs with CASCADE deletion, and UNIQUE constraints. Key tables include users (with unique username/email), movies (core metadata), ratings (composite key on user_id, movie_id), and junction tables managing many-to-many relationships.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3543776"/>
            <a:ext cx="6437114" cy="977503"/>
          </a:xfrm>
          <a:prstGeom prst="roundRect">
            <a:avLst>
              <a:gd name="adj" fmla="val 7249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5242" y="3735229"/>
            <a:ext cx="210871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Users Table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34442" y="4110514"/>
            <a:ext cx="605420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user_id, username (UNIQUE), email (UNIQUE), password_hash, created_at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399496" y="3543776"/>
            <a:ext cx="6437114" cy="977503"/>
          </a:xfrm>
          <a:prstGeom prst="roundRect">
            <a:avLst>
              <a:gd name="adj" fmla="val 7249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90949" y="3735229"/>
            <a:ext cx="210871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Movies Table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590949" y="4110514"/>
            <a:ext cx="605420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movie_id, title, release_year, synopsis, duration_min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4689872"/>
            <a:ext cx="6437114" cy="1196816"/>
          </a:xfrm>
          <a:prstGeom prst="roundRect">
            <a:avLst>
              <a:gd name="adj" fmla="val 5920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5242" y="4881324"/>
            <a:ext cx="210871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Ratings Table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85242" y="5256609"/>
            <a:ext cx="605420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Composite PK (user_id, movie_id), rating (1-5), created_at, FK constraints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99496" y="4689872"/>
            <a:ext cx="6437114" cy="1196816"/>
          </a:xfrm>
          <a:prstGeom prst="roundRect">
            <a:avLst>
              <a:gd name="adj" fmla="val 5920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90949" y="4881324"/>
            <a:ext cx="210871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Junction Tables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590949" y="5256609"/>
            <a:ext cx="6054209" cy="438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Movie_Genres, Movie_Actors (with role_name), Movie_Directors, Watchlist_Items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8604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1788E54-8553-5518-9F4E-D2095942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49" y="1204332"/>
            <a:ext cx="7588501" cy="70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75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248"/>
            <a:ext cx="5842040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Data Population &amp; Scale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945"/>
            <a:ext cx="13042821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 Python script (data_generator.py) using the Faker library populated the database with 26,120 realistic records, significantly exceeding the project requirement (≥6,000 records for N=2). This volume enables comprehensive testing of query performance and recommendation algorithms.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3054430"/>
            <a:ext cx="3074670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51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200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090613" y="407646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Users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116467" y="3054430"/>
            <a:ext cx="3074670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51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1K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413290" y="407646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Movies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3054430"/>
            <a:ext cx="3074670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51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10K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7735967" y="407646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Ratings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761821" y="3054430"/>
            <a:ext cx="3074789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51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26.1K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1058763" y="407646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Total Records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93790" y="4622244"/>
            <a:ext cx="13042821" cy="2572107"/>
          </a:xfrm>
          <a:prstGeom prst="roundRect">
            <a:avLst>
              <a:gd name="adj" fmla="val 32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1410" y="4629864"/>
            <a:ext cx="13027581" cy="511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0006" y="4756547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Entity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12043" y="4756547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Count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17487" y="4756547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Entity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122932" y="4756547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Count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1410" y="5141238"/>
            <a:ext cx="13027581" cy="511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0006" y="5267920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12043" y="5267920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200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17487" y="5267920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Genres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122932" y="5267920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20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01410" y="5652611"/>
            <a:ext cx="13027581" cy="511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0006" y="5779294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12043" y="5779294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1,000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17487" y="5779294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Actors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122932" y="5779294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500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1410" y="6163985"/>
            <a:ext cx="13027581" cy="511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0006" y="6290667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Ratings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912043" y="6290667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10,000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517487" y="6290667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Directors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122932" y="6290667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100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1410" y="6675358"/>
            <a:ext cx="13027581" cy="511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00006" y="6802041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Reviews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912043" y="6802041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500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517487" y="6802041"/>
            <a:ext cx="22011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Watchlists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122932" y="6802041"/>
            <a:ext cx="35077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300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769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764"/>
            <a:ext cx="11194375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Core Query Examples: Atomic Rating &amp; Search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99561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Query 1 - Atomic Rating Update:</a:t>
            </a: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Uses INSERT ... ON DUPLICATE KEY UPDATE to atomically insert new ratings or update existing ones, ensuring data integrity without separate check-then-insert transactions.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38820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Query 2 - Dynamic Movie Search:</a:t>
            </a: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Retrieves movies with dynamic JOIN and WHERE clauses based on user input for search terms and genre filters, returning up to 50 results with calculated average ratings.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678079"/>
            <a:ext cx="13042821" cy="3393758"/>
          </a:xfrm>
          <a:prstGeom prst="roundRect">
            <a:avLst>
              <a:gd name="adj" fmla="val 2456"/>
            </a:avLst>
          </a:prstGeom>
          <a:solidFill>
            <a:srgbClr val="1D232D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826907"/>
            <a:ext cx="12665869" cy="3096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INSERT INTO ratings (user_id, movie_id, rating)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VALUES (%s, %s, %s)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ON DUPLICATE KEY UPDATE rating = VALUES(rating);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SELECT m.movie_id, m.title, m.release_year,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COALESCE(AVG(r.rating), 0) AS </a:t>
            </a:r>
            <a:r>
              <a:rPr lang="en-US" sz="1550" dirty="0" err="1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average_rating</a:t>
            </a: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FROM movies m LEFT JOIN ratings r ON m.movie_id = </a:t>
            </a:r>
            <a:r>
              <a:rPr lang="en-US" sz="1550" dirty="0" err="1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r.movie_id</a:t>
            </a: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JOIN movie_genres mg ON m.movie_id = </a:t>
            </a:r>
            <a:r>
              <a:rPr lang="en-US" sz="1550" dirty="0" err="1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mg.movie_id</a:t>
            </a: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WHERE mg.genre_id = %s AND m.title LIKE %s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GROUP BY m.movie_id, m.title, </a:t>
            </a:r>
            <a:r>
              <a:rPr lang="en-US" sz="1550" dirty="0" err="1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m.release_year</a:t>
            </a:r>
            <a:endParaRPr lang="en-US" sz="1550" dirty="0">
              <a:solidFill>
                <a:srgbClr val="EBEDF0"/>
              </a:solidFill>
              <a:highlight>
                <a:srgbClr val="1D232D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ORDER BY m.title ASC LIMIT 50;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479793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8172"/>
            <a:ext cx="10995898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Advanced Queries: Recommendation Engines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09969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Popularity-Based:</a:t>
            </a: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Calculates weighted ratings (IMDB formula) for all movies, filtering those with insufficient ratings, returning top 10 most popular films.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3349228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Content-Based:</a:t>
            </a: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Uses CTEs to identify user's favorite genres from highly-rated movies, then recommends similar unwatched movies based on genre matches and average ratings.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4088487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Collaborative Filtering:</a:t>
            </a: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Identifies "similar users" who rated the same movies highly, then recommends movies those similar users liked but the target user hasn't rated.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48277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52072"/>
            <a:ext cx="4215289" cy="228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5296972"/>
            <a:ext cx="306216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Weighted Rating Formula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3790" y="5738574"/>
            <a:ext cx="4215289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Combines average rating with global average, weighted by number of ratings to favor movies with more user engagement.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207437" y="48277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5152072"/>
            <a:ext cx="4215408" cy="228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07437" y="5296972"/>
            <a:ext cx="309562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CTE-Based Content Logic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207437" y="5738574"/>
            <a:ext cx="4215408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Common Table Expressions separate complex logic: identify favorite genres, exclude rated movies, match and rank by genre overlap.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621203" y="48277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5152072"/>
            <a:ext cx="4215289" cy="22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21203" y="5296972"/>
            <a:ext cx="3794046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Multi-Level Collaborative Logic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621203" y="5738574"/>
            <a:ext cx="4215289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Three CTEs: target user's high ratings, similar users (≥3 shared likes), recommended movies from similar users, ranked by popularity.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529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Testing &amp; Validation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49391"/>
            <a:ext cx="6422231" cy="1658064"/>
          </a:xfrm>
          <a:prstGeom prst="roundRect">
            <a:avLst>
              <a:gd name="adj" fmla="val 661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2749391"/>
            <a:ext cx="91440" cy="16580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2970609"/>
            <a:ext cx="2631162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Data Integrity Testing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83588" y="3412212"/>
            <a:ext cx="591121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UNIQUE constraints prevented duplicate usernames. FOREIGN KEY constraints rejected invalid references. INSERT ... ON DUPLICATE KEY UPDATE confirmed atomic rating updates.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2749391"/>
            <a:ext cx="6422231" cy="1658064"/>
          </a:xfrm>
          <a:prstGeom prst="roundRect">
            <a:avLst>
              <a:gd name="adj" fmla="val 661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2749391"/>
            <a:ext cx="91440" cy="16580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04177" y="2970609"/>
            <a:ext cx="322730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Data Population Validation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704177" y="3412212"/>
            <a:ext cx="591121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Python script executed successfully. SELECT COUNT(*) queries verified all 12 tables contained correct record counts totaling 26,120 records, exceeding requirements.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93790" y="4605814"/>
            <a:ext cx="6422231" cy="1916073"/>
          </a:xfrm>
          <a:prstGeom prst="roundRect">
            <a:avLst>
              <a:gd name="adj" fmla="val 572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605814"/>
            <a:ext cx="91440" cy="19160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3588" y="4827032"/>
            <a:ext cx="3244453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Query Correctness Testing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083588" y="5268635"/>
            <a:ext cx="5911215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Recommendation queries executed and analyzed for logical correctness. Content-based results shared genres; popularity results had high ratings. Dynamic search confirmed proper WHERE and JOIN clause construction.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414379" y="4605814"/>
            <a:ext cx="6422231" cy="1916073"/>
          </a:xfrm>
          <a:prstGeom prst="roundRect">
            <a:avLst>
              <a:gd name="adj" fmla="val 572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19" y="4605814"/>
            <a:ext cx="91440" cy="19160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04177" y="4827032"/>
            <a:ext cx="3105626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Application-Level Testing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704177" y="5268635"/>
            <a:ext cx="591121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All features (Login, Register, Rate, Watchlist) tested systematically. MySQL query logs monitored to confirm correct data flow from application to database and back to frontend.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70165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122</TotalTime>
  <Words>1118</Words>
  <Application>Microsoft Office PowerPoint</Application>
  <PresentationFormat>Custom</PresentationFormat>
  <Paragraphs>136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Geist</vt:lpstr>
      <vt:lpstr>Geist Bold</vt:lpstr>
      <vt:lpstr>Century Gothic</vt:lpstr>
      <vt:lpstr>Consolas</vt:lpstr>
      <vt:lpstr>Geist Light</vt:lpstr>
      <vt:lpstr>Footlight MT Light</vt:lpstr>
      <vt:lpstr>Arial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Daksh Shah</cp:lastModifiedBy>
  <cp:revision>11</cp:revision>
  <dcterms:created xsi:type="dcterms:W3CDTF">2025-11-04T02:10:34Z</dcterms:created>
  <dcterms:modified xsi:type="dcterms:W3CDTF">2025-11-04T05:51:13Z</dcterms:modified>
</cp:coreProperties>
</file>